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2"/>
    <p:sldId id="257" r:id="rId43"/>
    <p:sldId id="258" r:id="rId44"/>
    <p:sldId id="259" r:id="rId45"/>
    <p:sldId id="260" r:id="rId46"/>
    <p:sldId id="261" r:id="rId47"/>
    <p:sldId id="262" r:id="rId48"/>
    <p:sldId id="263" r:id="rId49"/>
    <p:sldId id="264" r:id="rId50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Roboto" charset="1" panose="02000000000000000000"/>
      <p:regular r:id="rId12"/>
    </p:embeddedFont>
    <p:embeddedFont>
      <p:font typeface="Roboto Bold" charset="1" panose="02000000000000000000"/>
      <p:regular r:id="rId13"/>
    </p:embeddedFont>
    <p:embeddedFont>
      <p:font typeface="Roboto Italics" charset="1" panose="02000000000000000000"/>
      <p:regular r:id="rId14"/>
    </p:embeddedFont>
    <p:embeddedFont>
      <p:font typeface="Roboto Bold Italics" charset="1" panose="02000000000000000000"/>
      <p:regular r:id="rId15"/>
    </p:embeddedFont>
    <p:embeddedFont>
      <p:font typeface="Open Sans Extra Bold" charset="1" panose="020B0906030804020204"/>
      <p:regular r:id="rId16"/>
    </p:embeddedFont>
    <p:embeddedFont>
      <p:font typeface="Open Sans Extra Bold Italics" charset="1" panose="020B0906030804020204"/>
      <p:regular r:id="rId17"/>
    </p:embeddedFont>
    <p:embeddedFont>
      <p:font typeface="Canva Sans" charset="1" panose="020B0503030501040103"/>
      <p:regular r:id="rId18"/>
    </p:embeddedFont>
    <p:embeddedFont>
      <p:font typeface="Canva Sans Bold" charset="1" panose="020B0803030501040103"/>
      <p:regular r:id="rId19"/>
    </p:embeddedFont>
    <p:embeddedFont>
      <p:font typeface="Canva Sans Italics" charset="1" panose="020B0503030501040103"/>
      <p:regular r:id="rId20"/>
    </p:embeddedFont>
    <p:embeddedFont>
      <p:font typeface="Canva Sans Bold Italics" charset="1" panose="020B0803030501040103"/>
      <p:regular r:id="rId21"/>
    </p:embeddedFont>
    <p:embeddedFont>
      <p:font typeface="Canva Sans Medium" charset="1" panose="020B0603030501040103"/>
      <p:regular r:id="rId22"/>
    </p:embeddedFont>
    <p:embeddedFont>
      <p:font typeface="Canva Sans Medium Italics" charset="1" panose="020B0603030501040103"/>
      <p:regular r:id="rId23"/>
    </p:embeddedFont>
    <p:embeddedFont>
      <p:font typeface="Montserrat" charset="1" panose="00000500000000000000"/>
      <p:regular r:id="rId24"/>
    </p:embeddedFont>
    <p:embeddedFont>
      <p:font typeface="Montserrat Bold" charset="1" panose="00000800000000000000"/>
      <p:regular r:id="rId25"/>
    </p:embeddedFont>
    <p:embeddedFont>
      <p:font typeface="Montserrat Italics" charset="1" panose="00000500000000000000"/>
      <p:regular r:id="rId26"/>
    </p:embeddedFont>
    <p:embeddedFont>
      <p:font typeface="Montserrat Bold Italics" charset="1" panose="00000800000000000000"/>
      <p:regular r:id="rId27"/>
    </p:embeddedFont>
    <p:embeddedFont>
      <p:font typeface="Montserrat Thin" charset="1" panose="00000300000000000000"/>
      <p:regular r:id="rId28"/>
    </p:embeddedFont>
    <p:embeddedFont>
      <p:font typeface="Montserrat Thin Italics" charset="1" panose="00000300000000000000"/>
      <p:regular r:id="rId29"/>
    </p:embeddedFont>
    <p:embeddedFont>
      <p:font typeface="Montserrat Extra-Light" charset="1" panose="00000300000000000000"/>
      <p:regular r:id="rId30"/>
    </p:embeddedFont>
    <p:embeddedFont>
      <p:font typeface="Montserrat Extra-Light Italics" charset="1" panose="00000300000000000000"/>
      <p:regular r:id="rId31"/>
    </p:embeddedFont>
    <p:embeddedFont>
      <p:font typeface="Montserrat Light" charset="1" panose="00000400000000000000"/>
      <p:regular r:id="rId32"/>
    </p:embeddedFont>
    <p:embeddedFont>
      <p:font typeface="Montserrat Light Italics" charset="1" panose="00000400000000000000"/>
      <p:regular r:id="rId33"/>
    </p:embeddedFont>
    <p:embeddedFont>
      <p:font typeface="Montserrat Medium" charset="1" panose="00000600000000000000"/>
      <p:regular r:id="rId34"/>
    </p:embeddedFont>
    <p:embeddedFont>
      <p:font typeface="Montserrat Medium Italics" charset="1" panose="00000600000000000000"/>
      <p:regular r:id="rId35"/>
    </p:embeddedFont>
    <p:embeddedFont>
      <p:font typeface="Montserrat Semi-Bold" charset="1" panose="00000700000000000000"/>
      <p:regular r:id="rId36"/>
    </p:embeddedFont>
    <p:embeddedFont>
      <p:font typeface="Montserrat Semi-Bold Italics" charset="1" panose="00000700000000000000"/>
      <p:regular r:id="rId37"/>
    </p:embeddedFont>
    <p:embeddedFont>
      <p:font typeface="Montserrat Ultra-Bold" charset="1" panose="00000900000000000000"/>
      <p:regular r:id="rId38"/>
    </p:embeddedFont>
    <p:embeddedFont>
      <p:font typeface="Montserrat Ultra-Bold Italics" charset="1" panose="00000900000000000000"/>
      <p:regular r:id="rId39"/>
    </p:embeddedFont>
    <p:embeddedFont>
      <p:font typeface="Montserrat Heavy" charset="1" panose="00000A00000000000000"/>
      <p:regular r:id="rId40"/>
    </p:embeddedFont>
    <p:embeddedFont>
      <p:font typeface="Montserrat Heavy Italics" charset="1" panose="00000A0000000000000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slides/slide1.xml" Type="http://schemas.openxmlformats.org/officeDocument/2006/relationships/slide"/><Relationship Id="rId43" Target="slides/slide2.xml" Type="http://schemas.openxmlformats.org/officeDocument/2006/relationships/slide"/><Relationship Id="rId44" Target="slides/slide3.xml" Type="http://schemas.openxmlformats.org/officeDocument/2006/relationships/slide"/><Relationship Id="rId45" Target="slides/slide4.xml" Type="http://schemas.openxmlformats.org/officeDocument/2006/relationships/slide"/><Relationship Id="rId46" Target="slides/slide5.xml" Type="http://schemas.openxmlformats.org/officeDocument/2006/relationships/slide"/><Relationship Id="rId47" Target="slides/slide6.xml" Type="http://schemas.openxmlformats.org/officeDocument/2006/relationships/slide"/><Relationship Id="rId48" Target="slides/slide7.xml" Type="http://schemas.openxmlformats.org/officeDocument/2006/relationships/slide"/><Relationship Id="rId49" Target="slides/slide8.xml" Type="http://schemas.openxmlformats.org/officeDocument/2006/relationships/slide"/><Relationship Id="rId5" Target="tableStyles.xml" Type="http://schemas.openxmlformats.org/officeDocument/2006/relationships/tableStyles"/><Relationship Id="rId50" Target="slides/slide9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14" Target="../media/image13.png" Type="http://schemas.openxmlformats.org/officeDocument/2006/relationships/image"/><Relationship Id="rId15" Target="../media/image14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6.png" Type="http://schemas.openxmlformats.org/officeDocument/2006/relationships/image"/><Relationship Id="rId5" Target="../media/image1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8.jpeg" Type="http://schemas.openxmlformats.org/officeDocument/2006/relationships/image"/><Relationship Id="rId5" Target="../media/image19.jpeg" Type="http://schemas.openxmlformats.org/officeDocument/2006/relationships/image"/><Relationship Id="rId6" Target="../media/image20.jpeg" Type="http://schemas.openxmlformats.org/officeDocument/2006/relationships/image"/><Relationship Id="rId7" Target="../media/image2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Relationship Id="rId7" Target="../media/image2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2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https://reactnative.dev/docs/getting-started" TargetMode="External" Type="http://schemas.openxmlformats.org/officeDocument/2006/relationships/hyperlink"/><Relationship Id="rId5" Target="https://firebase.google.com/docs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14" Target="../media/image13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00213" y="6718147"/>
            <a:ext cx="1428913" cy="3928284"/>
          </a:xfrm>
          <a:custGeom>
            <a:avLst/>
            <a:gdLst/>
            <a:ahLst/>
            <a:cxnLst/>
            <a:rect r="r" b="b" t="t" l="l"/>
            <a:pathLst>
              <a:path h="3928284" w="1428913">
                <a:moveTo>
                  <a:pt x="0" y="0"/>
                </a:moveTo>
                <a:lnTo>
                  <a:pt x="1428913" y="0"/>
                </a:lnTo>
                <a:lnTo>
                  <a:pt x="1428913" y="3928284"/>
                </a:lnTo>
                <a:lnTo>
                  <a:pt x="0" y="3928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957304" y="6588354"/>
            <a:ext cx="2271236" cy="4187871"/>
          </a:xfrm>
          <a:custGeom>
            <a:avLst/>
            <a:gdLst/>
            <a:ahLst/>
            <a:cxnLst/>
            <a:rect r="r" b="b" t="t" l="l"/>
            <a:pathLst>
              <a:path h="4187871" w="2271236">
                <a:moveTo>
                  <a:pt x="0" y="0"/>
                </a:moveTo>
                <a:lnTo>
                  <a:pt x="2271235" y="0"/>
                </a:lnTo>
                <a:lnTo>
                  <a:pt x="2271235" y="4187871"/>
                </a:lnTo>
                <a:lnTo>
                  <a:pt x="0" y="41878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31063" y="8063310"/>
            <a:ext cx="2874863" cy="3585638"/>
          </a:xfrm>
          <a:custGeom>
            <a:avLst/>
            <a:gdLst/>
            <a:ahLst/>
            <a:cxnLst/>
            <a:rect r="r" b="b" t="t" l="l"/>
            <a:pathLst>
              <a:path h="3585638" w="2874863">
                <a:moveTo>
                  <a:pt x="0" y="0"/>
                </a:moveTo>
                <a:lnTo>
                  <a:pt x="2874863" y="0"/>
                </a:lnTo>
                <a:lnTo>
                  <a:pt x="2874863" y="3585637"/>
                </a:lnTo>
                <a:lnTo>
                  <a:pt x="0" y="35856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884078" y="-1827796"/>
            <a:ext cx="3450223" cy="3719979"/>
          </a:xfrm>
          <a:custGeom>
            <a:avLst/>
            <a:gdLst/>
            <a:ahLst/>
            <a:cxnLst/>
            <a:rect r="r" b="b" t="t" l="l"/>
            <a:pathLst>
              <a:path h="3719979" w="3450223">
                <a:moveTo>
                  <a:pt x="0" y="0"/>
                </a:moveTo>
                <a:lnTo>
                  <a:pt x="3450222" y="0"/>
                </a:lnTo>
                <a:lnTo>
                  <a:pt x="3450222" y="3719980"/>
                </a:lnTo>
                <a:lnTo>
                  <a:pt x="0" y="37199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079975" y="2601172"/>
            <a:ext cx="2849395" cy="3276493"/>
          </a:xfrm>
          <a:custGeom>
            <a:avLst/>
            <a:gdLst/>
            <a:ahLst/>
            <a:cxnLst/>
            <a:rect r="r" b="b" t="t" l="l"/>
            <a:pathLst>
              <a:path h="3276493" w="2849395">
                <a:moveTo>
                  <a:pt x="0" y="0"/>
                </a:moveTo>
                <a:lnTo>
                  <a:pt x="2849396" y="0"/>
                </a:lnTo>
                <a:lnTo>
                  <a:pt x="2849396" y="3276493"/>
                </a:lnTo>
                <a:lnTo>
                  <a:pt x="0" y="327649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424783" y="-1376524"/>
            <a:ext cx="3478053" cy="3347626"/>
          </a:xfrm>
          <a:custGeom>
            <a:avLst/>
            <a:gdLst/>
            <a:ahLst/>
            <a:cxnLst/>
            <a:rect r="r" b="b" t="t" l="l"/>
            <a:pathLst>
              <a:path h="3347626" w="3478053">
                <a:moveTo>
                  <a:pt x="0" y="0"/>
                </a:moveTo>
                <a:lnTo>
                  <a:pt x="3478053" y="0"/>
                </a:lnTo>
                <a:lnTo>
                  <a:pt x="3478053" y="3347626"/>
                </a:lnTo>
                <a:lnTo>
                  <a:pt x="0" y="334762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815757">
            <a:off x="10586100" y="8150430"/>
            <a:ext cx="5354434" cy="3895351"/>
          </a:xfrm>
          <a:custGeom>
            <a:avLst/>
            <a:gdLst/>
            <a:ahLst/>
            <a:cxnLst/>
            <a:rect r="r" b="b" t="t" l="l"/>
            <a:pathLst>
              <a:path h="3895351" w="5354434">
                <a:moveTo>
                  <a:pt x="0" y="0"/>
                </a:moveTo>
                <a:lnTo>
                  <a:pt x="5354434" y="0"/>
                </a:lnTo>
                <a:lnTo>
                  <a:pt x="5354434" y="3895351"/>
                </a:lnTo>
                <a:lnTo>
                  <a:pt x="0" y="389535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347013" y="-2615392"/>
            <a:ext cx="3873243" cy="3882951"/>
          </a:xfrm>
          <a:custGeom>
            <a:avLst/>
            <a:gdLst/>
            <a:ahLst/>
            <a:cxnLst/>
            <a:rect r="r" b="b" t="t" l="l"/>
            <a:pathLst>
              <a:path h="3882951" w="3873243">
                <a:moveTo>
                  <a:pt x="0" y="0"/>
                </a:moveTo>
                <a:lnTo>
                  <a:pt x="3873244" y="0"/>
                </a:lnTo>
                <a:lnTo>
                  <a:pt x="3873244" y="3882950"/>
                </a:lnTo>
                <a:lnTo>
                  <a:pt x="0" y="388295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058363" y="8682289"/>
            <a:ext cx="4158580" cy="4326221"/>
          </a:xfrm>
          <a:custGeom>
            <a:avLst/>
            <a:gdLst/>
            <a:ahLst/>
            <a:cxnLst/>
            <a:rect r="r" b="b" t="t" l="l"/>
            <a:pathLst>
              <a:path h="4326221" w="4158580">
                <a:moveTo>
                  <a:pt x="0" y="0"/>
                </a:moveTo>
                <a:lnTo>
                  <a:pt x="4158581" y="0"/>
                </a:lnTo>
                <a:lnTo>
                  <a:pt x="4158581" y="4326222"/>
                </a:lnTo>
                <a:lnTo>
                  <a:pt x="0" y="432622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181948" y="-1974472"/>
            <a:ext cx="2041115" cy="3242030"/>
          </a:xfrm>
          <a:custGeom>
            <a:avLst/>
            <a:gdLst/>
            <a:ahLst/>
            <a:cxnLst/>
            <a:rect r="r" b="b" t="t" l="l"/>
            <a:pathLst>
              <a:path h="3242030" w="2041115">
                <a:moveTo>
                  <a:pt x="0" y="0"/>
                </a:moveTo>
                <a:lnTo>
                  <a:pt x="2041115" y="0"/>
                </a:lnTo>
                <a:lnTo>
                  <a:pt x="2041115" y="3242030"/>
                </a:lnTo>
                <a:lnTo>
                  <a:pt x="0" y="324203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1153535" y="2554892"/>
            <a:ext cx="2307069" cy="3369054"/>
          </a:xfrm>
          <a:custGeom>
            <a:avLst/>
            <a:gdLst/>
            <a:ahLst/>
            <a:cxnLst/>
            <a:rect r="r" b="b" t="t" l="l"/>
            <a:pathLst>
              <a:path h="3369054" w="2307069">
                <a:moveTo>
                  <a:pt x="0" y="0"/>
                </a:moveTo>
                <a:lnTo>
                  <a:pt x="2307070" y="0"/>
                </a:lnTo>
                <a:lnTo>
                  <a:pt x="2307070" y="3369053"/>
                </a:lnTo>
                <a:lnTo>
                  <a:pt x="0" y="3369053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5400000">
            <a:off x="12042939" y="-2160677"/>
            <a:ext cx="2018457" cy="4838013"/>
          </a:xfrm>
          <a:custGeom>
            <a:avLst/>
            <a:gdLst/>
            <a:ahLst/>
            <a:cxnLst/>
            <a:rect r="r" b="b" t="t" l="l"/>
            <a:pathLst>
              <a:path h="4838013" w="2018457">
                <a:moveTo>
                  <a:pt x="0" y="0"/>
                </a:moveTo>
                <a:lnTo>
                  <a:pt x="2018456" y="0"/>
                </a:lnTo>
                <a:lnTo>
                  <a:pt x="2018456" y="4838013"/>
                </a:lnTo>
                <a:lnTo>
                  <a:pt x="0" y="483801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482011" y="2753572"/>
            <a:ext cx="3455376" cy="3455376"/>
          </a:xfrm>
          <a:custGeom>
            <a:avLst/>
            <a:gdLst/>
            <a:ahLst/>
            <a:cxnLst/>
            <a:rect r="r" b="b" t="t" l="l"/>
            <a:pathLst>
              <a:path h="3455376" w="3455376">
                <a:moveTo>
                  <a:pt x="0" y="0"/>
                </a:moveTo>
                <a:lnTo>
                  <a:pt x="3455377" y="0"/>
                </a:lnTo>
                <a:lnTo>
                  <a:pt x="3455377" y="3455377"/>
                </a:lnTo>
                <a:lnTo>
                  <a:pt x="0" y="3455377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6961696" y="5040025"/>
            <a:ext cx="6684269" cy="454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6"/>
              </a:lnSpc>
            </a:pPr>
            <a:r>
              <a:rPr lang="en-US" sz="3176" spc="-181">
                <a:solidFill>
                  <a:srgbClr val="607942"/>
                </a:solidFill>
                <a:latin typeface="Roboto"/>
              </a:rPr>
              <a:t>TOWARDS A </a:t>
            </a:r>
            <a:r>
              <a:rPr lang="en-US" sz="3176" spc="-181">
                <a:solidFill>
                  <a:srgbClr val="607942"/>
                </a:solidFill>
                <a:latin typeface="Roboto Bold"/>
              </a:rPr>
              <a:t>SUSTAINABLE WORLD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336357" y="3795413"/>
            <a:ext cx="8469632" cy="1216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7"/>
              </a:lnSpc>
            </a:pPr>
            <a:r>
              <a:rPr lang="en-US" sz="8733" spc="-497">
                <a:solidFill>
                  <a:srgbClr val="607942"/>
                </a:solidFill>
                <a:latin typeface="Roboto Bold"/>
              </a:rPr>
              <a:t>SwachhSanket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75197" y="7364806"/>
            <a:ext cx="9537605" cy="698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5000" spc="-285">
                <a:solidFill>
                  <a:srgbClr val="607942"/>
                </a:solidFill>
                <a:latin typeface="Roboto Bold"/>
              </a:rPr>
              <a:t>Team : Hire us pls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72204" y="-833413"/>
            <a:ext cx="5444853" cy="5444853"/>
          </a:xfrm>
          <a:custGeom>
            <a:avLst/>
            <a:gdLst/>
            <a:ahLst/>
            <a:cxnLst/>
            <a:rect r="r" b="b" t="t" l="l"/>
            <a:pathLst>
              <a:path h="5444853" w="5444853">
                <a:moveTo>
                  <a:pt x="0" y="0"/>
                </a:moveTo>
                <a:lnTo>
                  <a:pt x="5444852" y="0"/>
                </a:lnTo>
                <a:lnTo>
                  <a:pt x="5444852" y="5444852"/>
                </a:lnTo>
                <a:lnTo>
                  <a:pt x="0" y="54448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19873" y="1104900"/>
            <a:ext cx="9537605" cy="2352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8"/>
              </a:lnSpc>
            </a:pPr>
            <a:r>
              <a:rPr lang="en-US" sz="6800" spc="-387">
                <a:solidFill>
                  <a:srgbClr val="393939"/>
                </a:solidFill>
                <a:latin typeface="Roboto Bold"/>
              </a:rPr>
              <a:t>PROBLEM STATEMENT</a:t>
            </a:r>
          </a:p>
          <a:p>
            <a:pPr>
              <a:lnSpc>
                <a:spcPts val="2544"/>
              </a:lnSpc>
            </a:pPr>
          </a:p>
          <a:p>
            <a:pPr>
              <a:lnSpc>
                <a:spcPts val="2968"/>
              </a:lnSpc>
            </a:pPr>
          </a:p>
          <a:p>
            <a:pPr>
              <a:lnSpc>
                <a:spcPts val="2968"/>
              </a:lnSpc>
            </a:pPr>
            <a:r>
              <a:rPr lang="en-US" sz="2800" spc="-159">
                <a:solidFill>
                  <a:srgbClr val="393939"/>
                </a:solidFill>
                <a:latin typeface="Roboto"/>
              </a:rPr>
              <a:t>Project aimed at tackling waste reduction and recycling challenges through technology and innovation.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881764" y="5086350"/>
            <a:ext cx="5013953" cy="3392870"/>
            <a:chOff x="0" y="0"/>
            <a:chExt cx="6685271" cy="452382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85725"/>
              <a:ext cx="6685271" cy="1821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79"/>
                </a:lnSpc>
              </a:pPr>
              <a:r>
                <a:rPr lang="en-US" sz="4199">
                  <a:solidFill>
                    <a:srgbClr val="525252"/>
                  </a:solidFill>
                  <a:latin typeface="Roboto Bold"/>
                </a:rPr>
                <a:t>Problems</a:t>
              </a:r>
            </a:p>
            <a:p>
              <a:pPr algn="ctr">
                <a:lnSpc>
                  <a:spcPts val="1260"/>
                </a:lnSpc>
              </a:pP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525252"/>
                  </a:solidFill>
                  <a:latin typeface="Roboto"/>
                </a:rPr>
                <a:t>Tracking Waste Generation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023280"/>
              <a:ext cx="6685271" cy="6417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525252"/>
                  </a:solidFill>
                  <a:latin typeface="Roboto"/>
                </a:rPr>
                <a:t>Education and Engagement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952667"/>
              <a:ext cx="6685271" cy="6417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525252"/>
                  </a:solidFill>
                  <a:latin typeface="Roboto"/>
                </a:rPr>
                <a:t>Locating processing centers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882053"/>
              <a:ext cx="6685271" cy="6417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525252"/>
                  </a:solidFill>
                  <a:latin typeface="Roboto"/>
                </a:rPr>
                <a:t>Awareness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12537" y="5086350"/>
            <a:ext cx="6034443" cy="3392870"/>
            <a:chOff x="0" y="0"/>
            <a:chExt cx="8045924" cy="452382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85725"/>
              <a:ext cx="8045924" cy="1821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79"/>
                </a:lnSpc>
              </a:pPr>
              <a:r>
                <a:rPr lang="en-US" sz="4199">
                  <a:solidFill>
                    <a:srgbClr val="525252"/>
                  </a:solidFill>
                  <a:latin typeface="Roboto Bold"/>
                </a:rPr>
                <a:t>Solutions</a:t>
              </a:r>
            </a:p>
            <a:p>
              <a:pPr algn="ctr">
                <a:lnSpc>
                  <a:spcPts val="1260"/>
                </a:lnSpc>
              </a:pP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525252"/>
                  </a:solidFill>
                  <a:latin typeface="Roboto"/>
                </a:rPr>
                <a:t>Daily Waste Tracker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023280"/>
              <a:ext cx="8045924" cy="6417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525252"/>
                  </a:solidFill>
                  <a:latin typeface="Roboto"/>
                </a:rPr>
                <a:t>Waste Categorization &amp; Suggestion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952667"/>
              <a:ext cx="8045924" cy="6417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525252"/>
                  </a:solidFill>
                  <a:latin typeface="Roboto"/>
                </a:rPr>
                <a:t>Maps integration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882053"/>
              <a:ext cx="8045924" cy="6417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525252"/>
                  </a:solidFill>
                  <a:latin typeface="Roboto"/>
                </a:rPr>
                <a:t>Events and Initiatives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5040" y="542317"/>
            <a:ext cx="17397919" cy="9323962"/>
            <a:chOff x="0" y="0"/>
            <a:chExt cx="4582168" cy="24556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82168" cy="2455694"/>
            </a:xfrm>
            <a:custGeom>
              <a:avLst/>
              <a:gdLst/>
              <a:ahLst/>
              <a:cxnLst/>
              <a:rect r="r" b="b" t="t" l="l"/>
              <a:pathLst>
                <a:path h="2455694" w="4582168">
                  <a:moveTo>
                    <a:pt x="0" y="0"/>
                  </a:moveTo>
                  <a:lnTo>
                    <a:pt x="4582168" y="0"/>
                  </a:lnTo>
                  <a:lnTo>
                    <a:pt x="4582168" y="2455694"/>
                  </a:lnTo>
                  <a:lnTo>
                    <a:pt x="0" y="2455694"/>
                  </a:lnTo>
                  <a:close/>
                </a:path>
              </a:pathLst>
            </a:custGeom>
            <a:solidFill>
              <a:srgbClr val="97B87D">
                <a:alpha val="8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582168" cy="24937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77485" y="1055577"/>
            <a:ext cx="5037203" cy="68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93"/>
              </a:lnSpc>
            </a:pPr>
            <a:r>
              <a:rPr lang="en-US" sz="4899" spc="-279">
                <a:solidFill>
                  <a:srgbClr val="393939"/>
                </a:solidFill>
                <a:latin typeface="Roboto Bold"/>
              </a:rPr>
              <a:t>SOLUTION DESIGN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28700" y="731190"/>
            <a:ext cx="548785" cy="1011584"/>
          </a:xfrm>
          <a:custGeom>
            <a:avLst/>
            <a:gdLst/>
            <a:ahLst/>
            <a:cxnLst/>
            <a:rect r="r" b="b" t="t" l="l"/>
            <a:pathLst>
              <a:path h="1011584" w="548785">
                <a:moveTo>
                  <a:pt x="0" y="0"/>
                </a:moveTo>
                <a:lnTo>
                  <a:pt x="548785" y="0"/>
                </a:lnTo>
                <a:lnTo>
                  <a:pt x="548785" y="1011584"/>
                </a:lnTo>
                <a:lnTo>
                  <a:pt x="0" y="10115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998739" y="1135125"/>
            <a:ext cx="11367709" cy="8123175"/>
          </a:xfrm>
          <a:custGeom>
            <a:avLst/>
            <a:gdLst/>
            <a:ahLst/>
            <a:cxnLst/>
            <a:rect r="r" b="b" t="t" l="l"/>
            <a:pathLst>
              <a:path h="8123175" w="11367709">
                <a:moveTo>
                  <a:pt x="0" y="0"/>
                </a:moveTo>
                <a:lnTo>
                  <a:pt x="11367709" y="0"/>
                </a:lnTo>
                <a:lnTo>
                  <a:pt x="11367709" y="8123175"/>
                </a:lnTo>
                <a:lnTo>
                  <a:pt x="0" y="8123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846350" y="1539242"/>
            <a:ext cx="3412950" cy="7773942"/>
          </a:xfrm>
          <a:custGeom>
            <a:avLst/>
            <a:gdLst/>
            <a:ahLst/>
            <a:cxnLst/>
            <a:rect r="r" b="b" t="t" l="l"/>
            <a:pathLst>
              <a:path h="7773942" w="3412950">
                <a:moveTo>
                  <a:pt x="0" y="0"/>
                </a:moveTo>
                <a:lnTo>
                  <a:pt x="3412950" y="0"/>
                </a:lnTo>
                <a:lnTo>
                  <a:pt x="3412950" y="7773941"/>
                </a:lnTo>
                <a:lnTo>
                  <a:pt x="0" y="77739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4669" y="324551"/>
            <a:ext cx="691660" cy="1274948"/>
          </a:xfrm>
          <a:custGeom>
            <a:avLst/>
            <a:gdLst/>
            <a:ahLst/>
            <a:cxnLst/>
            <a:rect r="r" b="b" t="t" l="l"/>
            <a:pathLst>
              <a:path h="1274948" w="691660">
                <a:moveTo>
                  <a:pt x="0" y="0"/>
                </a:moveTo>
                <a:lnTo>
                  <a:pt x="691660" y="0"/>
                </a:lnTo>
                <a:lnTo>
                  <a:pt x="691660" y="1274948"/>
                </a:lnTo>
                <a:lnTo>
                  <a:pt x="0" y="12749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08837" y="1813669"/>
            <a:ext cx="3474103" cy="7913235"/>
          </a:xfrm>
          <a:custGeom>
            <a:avLst/>
            <a:gdLst/>
            <a:ahLst/>
            <a:cxnLst/>
            <a:rect r="r" b="b" t="t" l="l"/>
            <a:pathLst>
              <a:path h="7913235" w="3474103">
                <a:moveTo>
                  <a:pt x="0" y="0"/>
                </a:moveTo>
                <a:lnTo>
                  <a:pt x="3474103" y="0"/>
                </a:lnTo>
                <a:lnTo>
                  <a:pt x="3474103" y="7913235"/>
                </a:lnTo>
                <a:lnTo>
                  <a:pt x="0" y="79132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5678506" y="1813669"/>
            <a:ext cx="3480020" cy="7926713"/>
          </a:xfrm>
          <a:custGeom>
            <a:avLst/>
            <a:gdLst/>
            <a:ahLst/>
            <a:cxnLst/>
            <a:rect r="r" b="b" t="t" l="l"/>
            <a:pathLst>
              <a:path h="7926713" w="3480020">
                <a:moveTo>
                  <a:pt x="0" y="0"/>
                </a:moveTo>
                <a:lnTo>
                  <a:pt x="3480020" y="0"/>
                </a:lnTo>
                <a:lnTo>
                  <a:pt x="3480020" y="7926712"/>
                </a:lnTo>
                <a:lnTo>
                  <a:pt x="0" y="79267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3767965" y="1813669"/>
            <a:ext cx="3480020" cy="7926713"/>
          </a:xfrm>
          <a:custGeom>
            <a:avLst/>
            <a:gdLst/>
            <a:ahLst/>
            <a:cxnLst/>
            <a:rect r="r" b="b" t="t" l="l"/>
            <a:pathLst>
              <a:path h="7926713" w="3480020">
                <a:moveTo>
                  <a:pt x="0" y="0"/>
                </a:moveTo>
                <a:lnTo>
                  <a:pt x="3480020" y="0"/>
                </a:lnTo>
                <a:lnTo>
                  <a:pt x="3480020" y="7926712"/>
                </a:lnTo>
                <a:lnTo>
                  <a:pt x="0" y="79267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9730498" y="1846756"/>
            <a:ext cx="3465494" cy="7893625"/>
          </a:xfrm>
          <a:custGeom>
            <a:avLst/>
            <a:gdLst/>
            <a:ahLst/>
            <a:cxnLst/>
            <a:rect r="r" b="b" t="t" l="l"/>
            <a:pathLst>
              <a:path h="7893625" w="3465494">
                <a:moveTo>
                  <a:pt x="0" y="0"/>
                </a:moveTo>
                <a:lnTo>
                  <a:pt x="3465495" y="0"/>
                </a:lnTo>
                <a:lnTo>
                  <a:pt x="3465495" y="7893625"/>
                </a:lnTo>
                <a:lnTo>
                  <a:pt x="0" y="789362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708837" y="900999"/>
            <a:ext cx="3969669" cy="69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00"/>
              </a:lnSpc>
            </a:pPr>
            <a:r>
              <a:rPr lang="en-US" sz="5000" spc="-285">
                <a:solidFill>
                  <a:srgbClr val="393939"/>
                </a:solidFill>
                <a:latin typeface="Roboto Bold"/>
              </a:rPr>
              <a:t>PROTOTYPE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346578" y="4365410"/>
            <a:ext cx="19060739" cy="0"/>
          </a:xfrm>
          <a:prstGeom prst="line">
            <a:avLst/>
          </a:prstGeom>
          <a:ln cap="flat" w="28575">
            <a:solidFill>
              <a:srgbClr val="525252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2579976" y="4152004"/>
            <a:ext cx="426811" cy="42681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947563" y="4152004"/>
            <a:ext cx="426811" cy="42681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313618" y="4152004"/>
            <a:ext cx="426811" cy="42681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679673" y="4152004"/>
            <a:ext cx="426811" cy="42681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4949396" y="6585954"/>
            <a:ext cx="1370506" cy="1370506"/>
          </a:xfrm>
          <a:custGeom>
            <a:avLst/>
            <a:gdLst/>
            <a:ahLst/>
            <a:cxnLst/>
            <a:rect r="r" b="b" t="t" l="l"/>
            <a:pathLst>
              <a:path h="1370506" w="1370506">
                <a:moveTo>
                  <a:pt x="0" y="0"/>
                </a:moveTo>
                <a:lnTo>
                  <a:pt x="1370506" y="0"/>
                </a:lnTo>
                <a:lnTo>
                  <a:pt x="1370506" y="1370506"/>
                </a:lnTo>
                <a:lnTo>
                  <a:pt x="0" y="13705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8490017" y="6585954"/>
            <a:ext cx="1370506" cy="1370506"/>
          </a:xfrm>
          <a:custGeom>
            <a:avLst/>
            <a:gdLst/>
            <a:ahLst/>
            <a:cxnLst/>
            <a:rect r="r" b="b" t="t" l="l"/>
            <a:pathLst>
              <a:path h="1370506" w="1370506">
                <a:moveTo>
                  <a:pt x="0" y="0"/>
                </a:moveTo>
                <a:lnTo>
                  <a:pt x="1370506" y="0"/>
                </a:lnTo>
                <a:lnTo>
                  <a:pt x="1370506" y="1370506"/>
                </a:lnTo>
                <a:lnTo>
                  <a:pt x="0" y="13705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416960" y="6585954"/>
            <a:ext cx="1370506" cy="1370506"/>
          </a:xfrm>
          <a:custGeom>
            <a:avLst/>
            <a:gdLst/>
            <a:ahLst/>
            <a:cxnLst/>
            <a:rect r="r" b="b" t="t" l="l"/>
            <a:pathLst>
              <a:path h="1370506" w="1370506">
                <a:moveTo>
                  <a:pt x="0" y="0"/>
                </a:moveTo>
                <a:lnTo>
                  <a:pt x="1370506" y="0"/>
                </a:lnTo>
                <a:lnTo>
                  <a:pt x="1370506" y="1370506"/>
                </a:lnTo>
                <a:lnTo>
                  <a:pt x="0" y="13705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888227" y="6104269"/>
            <a:ext cx="2315850" cy="2315850"/>
          </a:xfrm>
          <a:custGeom>
            <a:avLst/>
            <a:gdLst/>
            <a:ahLst/>
            <a:cxnLst/>
            <a:rect r="r" b="b" t="t" l="l"/>
            <a:pathLst>
              <a:path h="2315850" w="2315850">
                <a:moveTo>
                  <a:pt x="0" y="0"/>
                </a:moveTo>
                <a:lnTo>
                  <a:pt x="2315850" y="0"/>
                </a:lnTo>
                <a:lnTo>
                  <a:pt x="2315850" y="2315850"/>
                </a:lnTo>
                <a:lnTo>
                  <a:pt x="0" y="23158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16216711" y="4152004"/>
            <a:ext cx="426811" cy="426811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5706828" y="6509883"/>
            <a:ext cx="1446577" cy="1446577"/>
          </a:xfrm>
          <a:custGeom>
            <a:avLst/>
            <a:gdLst/>
            <a:ahLst/>
            <a:cxnLst/>
            <a:rect r="r" b="b" t="t" l="l"/>
            <a:pathLst>
              <a:path h="1446577" w="1446577">
                <a:moveTo>
                  <a:pt x="0" y="0"/>
                </a:moveTo>
                <a:lnTo>
                  <a:pt x="1446578" y="0"/>
                </a:lnTo>
                <a:lnTo>
                  <a:pt x="1446578" y="1446577"/>
                </a:lnTo>
                <a:lnTo>
                  <a:pt x="0" y="14465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871993" y="4884048"/>
            <a:ext cx="3066191" cy="40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4"/>
              </a:lnSpc>
            </a:pPr>
            <a:r>
              <a:rPr lang="en-US" sz="2975">
                <a:solidFill>
                  <a:srgbClr val="525252"/>
                </a:solidFill>
                <a:latin typeface="Montserrat Medium"/>
              </a:rPr>
              <a:t>Marketplace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559537" y="4808257"/>
            <a:ext cx="3250981" cy="1182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4"/>
              </a:lnSpc>
            </a:pPr>
            <a:r>
              <a:rPr lang="en-US" sz="2975">
                <a:solidFill>
                  <a:srgbClr val="525252"/>
                </a:solidFill>
                <a:latin typeface="Montserrat Medium"/>
              </a:rPr>
              <a:t>Personalized analytics &amp; suggestions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180822" y="4808257"/>
            <a:ext cx="2098142" cy="40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4"/>
              </a:lnSpc>
            </a:pPr>
            <a:r>
              <a:rPr lang="en-US" sz="2975">
                <a:solidFill>
                  <a:srgbClr val="525252"/>
                </a:solidFill>
                <a:latin typeface="Montserrat Medium"/>
              </a:rPr>
              <a:t>Gamifying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776461" y="4808257"/>
            <a:ext cx="3010481" cy="1182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4"/>
              </a:lnSpc>
            </a:pPr>
            <a:r>
              <a:rPr lang="en-US" sz="2975">
                <a:solidFill>
                  <a:srgbClr val="525252"/>
                </a:solidFill>
                <a:latin typeface="Montserrat Medium"/>
              </a:rPr>
              <a:t>Smart Bins for corporate/ communities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567056" y="1900598"/>
            <a:ext cx="13153889" cy="95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8"/>
              </a:lnSpc>
            </a:pPr>
            <a:r>
              <a:rPr lang="en-US" sz="6800" spc="-387">
                <a:solidFill>
                  <a:srgbClr val="393939"/>
                </a:solidFill>
                <a:latin typeface="Roboto Bold"/>
              </a:rPr>
              <a:t>POTENTIAL GROWTH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5158417" y="4808257"/>
            <a:ext cx="3010481" cy="1182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4"/>
              </a:lnSpc>
            </a:pPr>
            <a:r>
              <a:rPr lang="en-US" sz="2975">
                <a:solidFill>
                  <a:srgbClr val="525252"/>
                </a:solidFill>
                <a:latin typeface="Montserrat Medium"/>
              </a:rPr>
              <a:t>Automated Sorting from a picture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EAC04F">
                <a:alpha val="8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274726" cy="22150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620088" y="2801329"/>
            <a:ext cx="3706058" cy="7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1"/>
              </a:lnSpc>
            </a:pPr>
            <a:r>
              <a:rPr lang="en-US" sz="5143" spc="-293">
                <a:solidFill>
                  <a:srgbClr val="393939"/>
                </a:solidFill>
                <a:latin typeface="Roboto Bold"/>
              </a:rPr>
              <a:t>CHALLENGES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683937" y="2157386"/>
            <a:ext cx="739993" cy="1364042"/>
          </a:xfrm>
          <a:custGeom>
            <a:avLst/>
            <a:gdLst/>
            <a:ahLst/>
            <a:cxnLst/>
            <a:rect r="r" b="b" t="t" l="l"/>
            <a:pathLst>
              <a:path h="1364042" w="739993">
                <a:moveTo>
                  <a:pt x="0" y="0"/>
                </a:moveTo>
                <a:lnTo>
                  <a:pt x="739992" y="0"/>
                </a:lnTo>
                <a:lnTo>
                  <a:pt x="739992" y="1364041"/>
                </a:lnTo>
                <a:lnTo>
                  <a:pt x="0" y="13640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158516" y="2801329"/>
            <a:ext cx="3182422" cy="72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1"/>
              </a:lnSpc>
            </a:pPr>
            <a:r>
              <a:rPr lang="en-US" sz="5143" spc="-293">
                <a:solidFill>
                  <a:srgbClr val="393939"/>
                </a:solidFill>
                <a:latin typeface="Roboto Bold"/>
              </a:rPr>
              <a:t>OVERCOME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02235" y="4134161"/>
            <a:ext cx="7341765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93939"/>
                </a:solidFill>
                <a:latin typeface="Canva Sans"/>
              </a:rPr>
              <a:t>Hosting problems the model on Google Colab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09252" y="4177341"/>
            <a:ext cx="688449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93939"/>
                </a:solidFill>
                <a:latin typeface="Canva Sans"/>
              </a:rPr>
              <a:t>Hosted the model locally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02235" y="6342036"/>
            <a:ext cx="7341765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93939"/>
                </a:solidFill>
                <a:latin typeface="Canva Sans"/>
              </a:rPr>
              <a:t>Sending Image to Garbage Detection Model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80618" y="6342036"/>
            <a:ext cx="734176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93939"/>
                </a:solidFill>
                <a:latin typeface="Canva Sans"/>
              </a:rPr>
              <a:t>Converted Image to Base64 string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9903680" y="2467108"/>
            <a:ext cx="1051684" cy="1054320"/>
          </a:xfrm>
          <a:custGeom>
            <a:avLst/>
            <a:gdLst/>
            <a:ahLst/>
            <a:cxnLst/>
            <a:rect r="r" b="b" t="t" l="l"/>
            <a:pathLst>
              <a:path h="1054320" w="1051684">
                <a:moveTo>
                  <a:pt x="0" y="0"/>
                </a:moveTo>
                <a:lnTo>
                  <a:pt x="1051684" y="0"/>
                </a:lnTo>
                <a:lnTo>
                  <a:pt x="1051684" y="1054319"/>
                </a:lnTo>
                <a:lnTo>
                  <a:pt x="0" y="10543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56826" y="3285135"/>
            <a:ext cx="4560416" cy="5112165"/>
            <a:chOff x="0" y="0"/>
            <a:chExt cx="1113930" cy="12487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13930" cy="1248701"/>
            </a:xfrm>
            <a:custGeom>
              <a:avLst/>
              <a:gdLst/>
              <a:ahLst/>
              <a:cxnLst/>
              <a:rect r="r" b="b" t="t" l="l"/>
              <a:pathLst>
                <a:path h="1248701" w="1113930">
                  <a:moveTo>
                    <a:pt x="30557" y="0"/>
                  </a:moveTo>
                  <a:lnTo>
                    <a:pt x="1083373" y="0"/>
                  </a:lnTo>
                  <a:cubicBezTo>
                    <a:pt x="1100249" y="0"/>
                    <a:pt x="1113930" y="13681"/>
                    <a:pt x="1113930" y="30557"/>
                  </a:cubicBezTo>
                  <a:lnTo>
                    <a:pt x="1113930" y="1218143"/>
                  </a:lnTo>
                  <a:cubicBezTo>
                    <a:pt x="1113930" y="1235020"/>
                    <a:pt x="1100249" y="1248701"/>
                    <a:pt x="1083373" y="1248701"/>
                  </a:cubicBezTo>
                  <a:lnTo>
                    <a:pt x="30557" y="1248701"/>
                  </a:lnTo>
                  <a:cubicBezTo>
                    <a:pt x="22453" y="1248701"/>
                    <a:pt x="14681" y="1245481"/>
                    <a:pt x="8950" y="1239751"/>
                  </a:cubicBezTo>
                  <a:cubicBezTo>
                    <a:pt x="3219" y="1234020"/>
                    <a:pt x="0" y="1226248"/>
                    <a:pt x="0" y="1218143"/>
                  </a:cubicBezTo>
                  <a:lnTo>
                    <a:pt x="0" y="30557"/>
                  </a:lnTo>
                  <a:cubicBezTo>
                    <a:pt x="0" y="22453"/>
                    <a:pt x="3219" y="14681"/>
                    <a:pt x="8950" y="8950"/>
                  </a:cubicBezTo>
                  <a:cubicBezTo>
                    <a:pt x="14681" y="3219"/>
                    <a:pt x="22453" y="0"/>
                    <a:pt x="30557" y="0"/>
                  </a:cubicBezTo>
                  <a:close/>
                </a:path>
              </a:pathLst>
            </a:custGeom>
            <a:solidFill>
              <a:srgbClr val="EAC04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1113930" cy="1239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863792" y="3285135"/>
            <a:ext cx="4560416" cy="5112165"/>
            <a:chOff x="0" y="0"/>
            <a:chExt cx="1113930" cy="12487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13930" cy="1248701"/>
            </a:xfrm>
            <a:custGeom>
              <a:avLst/>
              <a:gdLst/>
              <a:ahLst/>
              <a:cxnLst/>
              <a:rect r="r" b="b" t="t" l="l"/>
              <a:pathLst>
                <a:path h="1248701" w="1113930">
                  <a:moveTo>
                    <a:pt x="30557" y="0"/>
                  </a:moveTo>
                  <a:lnTo>
                    <a:pt x="1083373" y="0"/>
                  </a:lnTo>
                  <a:cubicBezTo>
                    <a:pt x="1100249" y="0"/>
                    <a:pt x="1113930" y="13681"/>
                    <a:pt x="1113930" y="30557"/>
                  </a:cubicBezTo>
                  <a:lnTo>
                    <a:pt x="1113930" y="1218143"/>
                  </a:lnTo>
                  <a:cubicBezTo>
                    <a:pt x="1113930" y="1235020"/>
                    <a:pt x="1100249" y="1248701"/>
                    <a:pt x="1083373" y="1248701"/>
                  </a:cubicBezTo>
                  <a:lnTo>
                    <a:pt x="30557" y="1248701"/>
                  </a:lnTo>
                  <a:cubicBezTo>
                    <a:pt x="22453" y="1248701"/>
                    <a:pt x="14681" y="1245481"/>
                    <a:pt x="8950" y="1239751"/>
                  </a:cubicBezTo>
                  <a:cubicBezTo>
                    <a:pt x="3219" y="1234020"/>
                    <a:pt x="0" y="1226248"/>
                    <a:pt x="0" y="1218143"/>
                  </a:cubicBezTo>
                  <a:lnTo>
                    <a:pt x="0" y="30557"/>
                  </a:lnTo>
                  <a:cubicBezTo>
                    <a:pt x="0" y="22453"/>
                    <a:pt x="3219" y="14681"/>
                    <a:pt x="8950" y="8950"/>
                  </a:cubicBezTo>
                  <a:cubicBezTo>
                    <a:pt x="14681" y="3219"/>
                    <a:pt x="22453" y="0"/>
                    <a:pt x="30557" y="0"/>
                  </a:cubicBezTo>
                  <a:close/>
                </a:path>
              </a:pathLst>
            </a:custGeom>
            <a:solidFill>
              <a:srgbClr val="97B87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1113930" cy="1239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970758" y="3285135"/>
            <a:ext cx="4560416" cy="5112165"/>
            <a:chOff x="0" y="0"/>
            <a:chExt cx="1113930" cy="124870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13930" cy="1248701"/>
            </a:xfrm>
            <a:custGeom>
              <a:avLst/>
              <a:gdLst/>
              <a:ahLst/>
              <a:cxnLst/>
              <a:rect r="r" b="b" t="t" l="l"/>
              <a:pathLst>
                <a:path h="1248701" w="1113930">
                  <a:moveTo>
                    <a:pt x="30557" y="0"/>
                  </a:moveTo>
                  <a:lnTo>
                    <a:pt x="1083373" y="0"/>
                  </a:lnTo>
                  <a:cubicBezTo>
                    <a:pt x="1100249" y="0"/>
                    <a:pt x="1113930" y="13681"/>
                    <a:pt x="1113930" y="30557"/>
                  </a:cubicBezTo>
                  <a:lnTo>
                    <a:pt x="1113930" y="1218143"/>
                  </a:lnTo>
                  <a:cubicBezTo>
                    <a:pt x="1113930" y="1235020"/>
                    <a:pt x="1100249" y="1248701"/>
                    <a:pt x="1083373" y="1248701"/>
                  </a:cubicBezTo>
                  <a:lnTo>
                    <a:pt x="30557" y="1248701"/>
                  </a:lnTo>
                  <a:cubicBezTo>
                    <a:pt x="22453" y="1248701"/>
                    <a:pt x="14681" y="1245481"/>
                    <a:pt x="8950" y="1239751"/>
                  </a:cubicBezTo>
                  <a:cubicBezTo>
                    <a:pt x="3219" y="1234020"/>
                    <a:pt x="0" y="1226248"/>
                    <a:pt x="0" y="1218143"/>
                  </a:cubicBezTo>
                  <a:lnTo>
                    <a:pt x="0" y="30557"/>
                  </a:lnTo>
                  <a:cubicBezTo>
                    <a:pt x="0" y="22453"/>
                    <a:pt x="3219" y="14681"/>
                    <a:pt x="8950" y="8950"/>
                  </a:cubicBezTo>
                  <a:cubicBezTo>
                    <a:pt x="14681" y="3219"/>
                    <a:pt x="22453" y="0"/>
                    <a:pt x="30557" y="0"/>
                  </a:cubicBezTo>
                  <a:close/>
                </a:path>
              </a:pathLst>
            </a:custGeom>
            <a:solidFill>
              <a:srgbClr val="94BAC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9525"/>
              <a:ext cx="1113930" cy="1239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2592518" y="5143500"/>
            <a:ext cx="2889031" cy="2889031"/>
          </a:xfrm>
          <a:custGeom>
            <a:avLst/>
            <a:gdLst/>
            <a:ahLst/>
            <a:cxnLst/>
            <a:rect r="r" b="b" t="t" l="l"/>
            <a:pathLst>
              <a:path h="2889031" w="2889031">
                <a:moveTo>
                  <a:pt x="0" y="0"/>
                </a:moveTo>
                <a:lnTo>
                  <a:pt x="2889031" y="0"/>
                </a:lnTo>
                <a:lnTo>
                  <a:pt x="2889031" y="2889031"/>
                </a:lnTo>
                <a:lnTo>
                  <a:pt x="0" y="28890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424725" y="5631668"/>
            <a:ext cx="3438550" cy="1270652"/>
          </a:xfrm>
          <a:custGeom>
            <a:avLst/>
            <a:gdLst/>
            <a:ahLst/>
            <a:cxnLst/>
            <a:rect r="r" b="b" t="t" l="l"/>
            <a:pathLst>
              <a:path h="1270652" w="3438550">
                <a:moveTo>
                  <a:pt x="0" y="0"/>
                </a:moveTo>
                <a:lnTo>
                  <a:pt x="3438550" y="0"/>
                </a:lnTo>
                <a:lnTo>
                  <a:pt x="3438550" y="1270651"/>
                </a:lnTo>
                <a:lnTo>
                  <a:pt x="0" y="12706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077025" y="5261674"/>
            <a:ext cx="2347883" cy="2347883"/>
          </a:xfrm>
          <a:custGeom>
            <a:avLst/>
            <a:gdLst/>
            <a:ahLst/>
            <a:cxnLst/>
            <a:rect r="r" b="b" t="t" l="l"/>
            <a:pathLst>
              <a:path h="2347883" w="2347883">
                <a:moveTo>
                  <a:pt x="0" y="0"/>
                </a:moveTo>
                <a:lnTo>
                  <a:pt x="2347883" y="0"/>
                </a:lnTo>
                <a:lnTo>
                  <a:pt x="2347883" y="2347883"/>
                </a:lnTo>
                <a:lnTo>
                  <a:pt x="0" y="23478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567056" y="1533090"/>
            <a:ext cx="13153889" cy="840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0"/>
              </a:lnSpc>
            </a:pPr>
            <a:r>
              <a:rPr lang="en-US" sz="6000" spc="-342">
                <a:solidFill>
                  <a:srgbClr val="393939"/>
                </a:solidFill>
                <a:latin typeface="Roboto Bold"/>
              </a:rPr>
              <a:t>KEY LEARNING OUTCOMES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43517" y="4030029"/>
            <a:ext cx="3187033" cy="565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28"/>
              </a:lnSpc>
              <a:spcBef>
                <a:spcPct val="0"/>
              </a:spcBef>
            </a:pPr>
            <a:r>
              <a:rPr lang="en-US" sz="3234" spc="103">
                <a:solidFill>
                  <a:srgbClr val="525252"/>
                </a:solidFill>
                <a:latin typeface="Roboto Bold"/>
              </a:rPr>
              <a:t>REACT NATIVE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11844" y="4030029"/>
            <a:ext cx="2868755" cy="565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28"/>
              </a:lnSpc>
              <a:spcBef>
                <a:spcPct val="0"/>
              </a:spcBef>
            </a:pPr>
            <a:r>
              <a:rPr lang="en-US" sz="3234" spc="103">
                <a:solidFill>
                  <a:srgbClr val="525252"/>
                </a:solidFill>
                <a:latin typeface="Roboto Bold"/>
              </a:rPr>
              <a:t>GEMINI API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500052" y="4030029"/>
            <a:ext cx="3501829" cy="565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28"/>
              </a:lnSpc>
              <a:spcBef>
                <a:spcPct val="0"/>
              </a:spcBef>
            </a:pPr>
            <a:r>
              <a:rPr lang="en-US" sz="3234" spc="103">
                <a:solidFill>
                  <a:srgbClr val="525252"/>
                </a:solidFill>
                <a:latin typeface="Roboto Bold"/>
              </a:rPr>
              <a:t>NGROK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94BACD">
                <a:alpha val="8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50460" y="1212857"/>
            <a:ext cx="691660" cy="1274948"/>
          </a:xfrm>
          <a:custGeom>
            <a:avLst/>
            <a:gdLst/>
            <a:ahLst/>
            <a:cxnLst/>
            <a:rect r="r" b="b" t="t" l="l"/>
            <a:pathLst>
              <a:path h="1274948" w="691660">
                <a:moveTo>
                  <a:pt x="0" y="0"/>
                </a:moveTo>
                <a:lnTo>
                  <a:pt x="691659" y="0"/>
                </a:lnTo>
                <a:lnTo>
                  <a:pt x="691659" y="1274948"/>
                </a:lnTo>
                <a:lnTo>
                  <a:pt x="0" y="12749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24628" y="1789305"/>
            <a:ext cx="3969669" cy="69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00"/>
              </a:lnSpc>
            </a:pPr>
            <a:r>
              <a:rPr lang="en-US" sz="5000" spc="-285">
                <a:solidFill>
                  <a:srgbClr val="393939"/>
                </a:solidFill>
                <a:latin typeface="Roboto Bold"/>
              </a:rPr>
              <a:t>REFERENCES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96290" y="3561061"/>
            <a:ext cx="15096401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393939"/>
                </a:solidFill>
                <a:latin typeface="Canva Sans"/>
              </a:rPr>
              <a:t>React Native Docs : </a:t>
            </a:r>
            <a:r>
              <a:rPr lang="en-US" sz="3399" u="sng">
                <a:solidFill>
                  <a:srgbClr val="393939"/>
                </a:solidFill>
                <a:latin typeface="Canva Sans"/>
                <a:hlinkClick r:id="rId4" tooltip="https://reactnative.dev/docs/getting-started"/>
              </a:rPr>
              <a:t>https://reactnative.dev/docs/getting-started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393939"/>
                </a:solidFill>
                <a:latin typeface="Canva Sans"/>
              </a:rPr>
              <a:t>Firebase Docs : </a:t>
            </a:r>
            <a:r>
              <a:rPr lang="en-US" sz="3399" u="sng">
                <a:solidFill>
                  <a:srgbClr val="393939"/>
                </a:solidFill>
                <a:latin typeface="Canva Sans"/>
                <a:hlinkClick r:id="rId5" tooltip="https://firebase.google.com/docs"/>
              </a:rPr>
              <a:t>https://firebase.google.com/docs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393939"/>
                </a:solidFill>
                <a:latin typeface="Canva Sans"/>
              </a:rPr>
              <a:t>Pretrained model : </a:t>
            </a:r>
            <a:r>
              <a:rPr lang="en-US" sz="3399" u="sng">
                <a:solidFill>
                  <a:srgbClr val="393939"/>
                </a:solidFill>
                <a:latin typeface="Canva Sans"/>
              </a:rPr>
              <a:t>https://huggingface.co/keremberke/yolov5m-garbage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393939"/>
                </a:solidFill>
                <a:latin typeface="Canva Sans"/>
              </a:rPr>
              <a:t>Gemini Quickstart : </a:t>
            </a:r>
            <a:r>
              <a:rPr lang="en-US" sz="3399" u="sng">
                <a:solidFill>
                  <a:srgbClr val="393939"/>
                </a:solidFill>
                <a:latin typeface="Canva Sans"/>
              </a:rPr>
              <a:t>https://ai.google.dev/tutorials/python_quickstart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00213" y="6718147"/>
            <a:ext cx="1428913" cy="3928284"/>
          </a:xfrm>
          <a:custGeom>
            <a:avLst/>
            <a:gdLst/>
            <a:ahLst/>
            <a:cxnLst/>
            <a:rect r="r" b="b" t="t" l="l"/>
            <a:pathLst>
              <a:path h="3928284" w="1428913">
                <a:moveTo>
                  <a:pt x="0" y="0"/>
                </a:moveTo>
                <a:lnTo>
                  <a:pt x="1428913" y="0"/>
                </a:lnTo>
                <a:lnTo>
                  <a:pt x="1428913" y="3928284"/>
                </a:lnTo>
                <a:lnTo>
                  <a:pt x="0" y="3928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957304" y="6588354"/>
            <a:ext cx="2271236" cy="4187871"/>
          </a:xfrm>
          <a:custGeom>
            <a:avLst/>
            <a:gdLst/>
            <a:ahLst/>
            <a:cxnLst/>
            <a:rect r="r" b="b" t="t" l="l"/>
            <a:pathLst>
              <a:path h="4187871" w="2271236">
                <a:moveTo>
                  <a:pt x="0" y="0"/>
                </a:moveTo>
                <a:lnTo>
                  <a:pt x="2271235" y="0"/>
                </a:lnTo>
                <a:lnTo>
                  <a:pt x="2271235" y="4187871"/>
                </a:lnTo>
                <a:lnTo>
                  <a:pt x="0" y="41878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31063" y="8063310"/>
            <a:ext cx="2874863" cy="3585638"/>
          </a:xfrm>
          <a:custGeom>
            <a:avLst/>
            <a:gdLst/>
            <a:ahLst/>
            <a:cxnLst/>
            <a:rect r="r" b="b" t="t" l="l"/>
            <a:pathLst>
              <a:path h="3585638" w="2874863">
                <a:moveTo>
                  <a:pt x="0" y="0"/>
                </a:moveTo>
                <a:lnTo>
                  <a:pt x="2874863" y="0"/>
                </a:lnTo>
                <a:lnTo>
                  <a:pt x="2874863" y="3585637"/>
                </a:lnTo>
                <a:lnTo>
                  <a:pt x="0" y="35856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884078" y="-1827796"/>
            <a:ext cx="3450223" cy="3719979"/>
          </a:xfrm>
          <a:custGeom>
            <a:avLst/>
            <a:gdLst/>
            <a:ahLst/>
            <a:cxnLst/>
            <a:rect r="r" b="b" t="t" l="l"/>
            <a:pathLst>
              <a:path h="3719979" w="3450223">
                <a:moveTo>
                  <a:pt x="0" y="0"/>
                </a:moveTo>
                <a:lnTo>
                  <a:pt x="3450222" y="0"/>
                </a:lnTo>
                <a:lnTo>
                  <a:pt x="3450222" y="3719980"/>
                </a:lnTo>
                <a:lnTo>
                  <a:pt x="0" y="37199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079975" y="2601172"/>
            <a:ext cx="2849395" cy="3276493"/>
          </a:xfrm>
          <a:custGeom>
            <a:avLst/>
            <a:gdLst/>
            <a:ahLst/>
            <a:cxnLst/>
            <a:rect r="r" b="b" t="t" l="l"/>
            <a:pathLst>
              <a:path h="3276493" w="2849395">
                <a:moveTo>
                  <a:pt x="0" y="0"/>
                </a:moveTo>
                <a:lnTo>
                  <a:pt x="2849396" y="0"/>
                </a:lnTo>
                <a:lnTo>
                  <a:pt x="2849396" y="3276493"/>
                </a:lnTo>
                <a:lnTo>
                  <a:pt x="0" y="327649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424783" y="-1376524"/>
            <a:ext cx="3478053" cy="3347626"/>
          </a:xfrm>
          <a:custGeom>
            <a:avLst/>
            <a:gdLst/>
            <a:ahLst/>
            <a:cxnLst/>
            <a:rect r="r" b="b" t="t" l="l"/>
            <a:pathLst>
              <a:path h="3347626" w="3478053">
                <a:moveTo>
                  <a:pt x="0" y="0"/>
                </a:moveTo>
                <a:lnTo>
                  <a:pt x="3478053" y="0"/>
                </a:lnTo>
                <a:lnTo>
                  <a:pt x="3478053" y="3347626"/>
                </a:lnTo>
                <a:lnTo>
                  <a:pt x="0" y="334762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815757">
            <a:off x="10586100" y="8150430"/>
            <a:ext cx="5354434" cy="3895351"/>
          </a:xfrm>
          <a:custGeom>
            <a:avLst/>
            <a:gdLst/>
            <a:ahLst/>
            <a:cxnLst/>
            <a:rect r="r" b="b" t="t" l="l"/>
            <a:pathLst>
              <a:path h="3895351" w="5354434">
                <a:moveTo>
                  <a:pt x="0" y="0"/>
                </a:moveTo>
                <a:lnTo>
                  <a:pt x="5354434" y="0"/>
                </a:lnTo>
                <a:lnTo>
                  <a:pt x="5354434" y="3895351"/>
                </a:lnTo>
                <a:lnTo>
                  <a:pt x="0" y="389535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347013" y="-2615392"/>
            <a:ext cx="3873243" cy="3882951"/>
          </a:xfrm>
          <a:custGeom>
            <a:avLst/>
            <a:gdLst/>
            <a:ahLst/>
            <a:cxnLst/>
            <a:rect r="r" b="b" t="t" l="l"/>
            <a:pathLst>
              <a:path h="3882951" w="3873243">
                <a:moveTo>
                  <a:pt x="0" y="0"/>
                </a:moveTo>
                <a:lnTo>
                  <a:pt x="3873244" y="0"/>
                </a:lnTo>
                <a:lnTo>
                  <a:pt x="3873244" y="3882950"/>
                </a:lnTo>
                <a:lnTo>
                  <a:pt x="0" y="388295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058363" y="8682289"/>
            <a:ext cx="4158580" cy="4326221"/>
          </a:xfrm>
          <a:custGeom>
            <a:avLst/>
            <a:gdLst/>
            <a:ahLst/>
            <a:cxnLst/>
            <a:rect r="r" b="b" t="t" l="l"/>
            <a:pathLst>
              <a:path h="4326221" w="4158580">
                <a:moveTo>
                  <a:pt x="0" y="0"/>
                </a:moveTo>
                <a:lnTo>
                  <a:pt x="4158581" y="0"/>
                </a:lnTo>
                <a:lnTo>
                  <a:pt x="4158581" y="4326222"/>
                </a:lnTo>
                <a:lnTo>
                  <a:pt x="0" y="432622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181948" y="-1974472"/>
            <a:ext cx="2041115" cy="3242030"/>
          </a:xfrm>
          <a:custGeom>
            <a:avLst/>
            <a:gdLst/>
            <a:ahLst/>
            <a:cxnLst/>
            <a:rect r="r" b="b" t="t" l="l"/>
            <a:pathLst>
              <a:path h="3242030" w="2041115">
                <a:moveTo>
                  <a:pt x="0" y="0"/>
                </a:moveTo>
                <a:lnTo>
                  <a:pt x="2041115" y="0"/>
                </a:lnTo>
                <a:lnTo>
                  <a:pt x="2041115" y="3242030"/>
                </a:lnTo>
                <a:lnTo>
                  <a:pt x="0" y="324203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1153535" y="2554892"/>
            <a:ext cx="2307069" cy="3369054"/>
          </a:xfrm>
          <a:custGeom>
            <a:avLst/>
            <a:gdLst/>
            <a:ahLst/>
            <a:cxnLst/>
            <a:rect r="r" b="b" t="t" l="l"/>
            <a:pathLst>
              <a:path h="3369054" w="2307069">
                <a:moveTo>
                  <a:pt x="0" y="0"/>
                </a:moveTo>
                <a:lnTo>
                  <a:pt x="2307070" y="0"/>
                </a:lnTo>
                <a:lnTo>
                  <a:pt x="2307070" y="3369053"/>
                </a:lnTo>
                <a:lnTo>
                  <a:pt x="0" y="3369053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5400000">
            <a:off x="12042939" y="-2160677"/>
            <a:ext cx="2018457" cy="4838013"/>
          </a:xfrm>
          <a:custGeom>
            <a:avLst/>
            <a:gdLst/>
            <a:ahLst/>
            <a:cxnLst/>
            <a:rect r="r" b="b" t="t" l="l"/>
            <a:pathLst>
              <a:path h="4838013" w="2018457">
                <a:moveTo>
                  <a:pt x="0" y="0"/>
                </a:moveTo>
                <a:lnTo>
                  <a:pt x="2018456" y="0"/>
                </a:lnTo>
                <a:lnTo>
                  <a:pt x="2018456" y="4838013"/>
                </a:lnTo>
                <a:lnTo>
                  <a:pt x="0" y="483801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269871" y="4506913"/>
            <a:ext cx="11748257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99"/>
              </a:lnSpc>
            </a:pPr>
            <a:r>
              <a:rPr lang="en-US" sz="9999" spc="-569">
                <a:solidFill>
                  <a:srgbClr val="607942"/>
                </a:solidFill>
                <a:latin typeface="Roboto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DAGBeGEsQpg</dc:identifier>
  <dcterms:modified xsi:type="dcterms:W3CDTF">2011-08-01T06:04:30Z</dcterms:modified>
  <cp:revision>1</cp:revision>
  <dc:title>Problem statement</dc:title>
</cp:coreProperties>
</file>

<file path=docProps/thumbnail.jpeg>
</file>